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1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1554480"/>
            <a:ext cx="4754880" cy="4754880"/>
          </a:xfrm>
          <a:prstGeom prst="ellipse">
            <a:avLst/>
          </a:prstGeom>
          <a:solidFill>
            <a:srgbClr val="1E2A4A"/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2743200"/>
            <a:ext cx="3108960" cy="3108960"/>
          </a:xfrm>
          <a:prstGeom prst="ellipse">
            <a:avLst/>
          </a:prstGeom>
          <a:solidFill>
            <a:srgbClr val="8F4A2B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B465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MAZI CAPITAL  ·  FOR INVESTORS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810512"/>
            <a:ext cx="7863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Decide with</a:t>
            </a:r>
            <a:endParaRPr lang="en-US" sz="50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5000" b="1" dirty="0">
                <a:solidFill>
                  <a:srgbClr val="B465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conviction.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566928" y="3401568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diligence and strategy system for venture capital, private equity, family offices and corporate venture — from data room to IC memo to 100-day plan, grounded and cited at every step.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66928" y="45262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LLP</a:t>
            </a:r>
            <a:pPr indent="0" marL="0">
              <a:buNone/>
            </a:pPr>
            <a:r>
              <a:rPr lang="en-US" sz="11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powered by NEORON   ·  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BY DESIGN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system informs judgement — it doesn't replace it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397764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856232"/>
            <a:ext cx="566928" cy="566928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" y="202082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7830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Explainable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463040" y="2112264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black-box scores. Every finding cites the document and clause it came from.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617720" y="1600200"/>
            <a:ext cx="397764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846320" y="1856232"/>
            <a:ext cx="566928" cy="566928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912" y="202082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17830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Human-decided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5577840" y="2112264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partners and IC make the call; the system assembles and documents the evidence.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02920" y="2971800"/>
            <a:ext cx="397764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31520" y="3227832"/>
            <a:ext cx="566928" cy="566928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3392424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31546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Auditable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1463040" y="3483864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immutable log of every extraction, finding and edit — LP- and board-defensible.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617720" y="2971800"/>
            <a:ext cx="397764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846320" y="3227832"/>
            <a:ext cx="566928" cy="566928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3392424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577840" y="31546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investment advice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5577840" y="3483864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support for professional judgement — no buy/sell recommendations, ever.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502920" y="443484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 support the accountable professional's decision and do not constitute regulated investment advice or a recommendation to transact.</a:t>
            </a:r>
            <a:endParaRPr lang="en-US" sz="950" dirty="0"/>
          </a:p>
        </p:txBody>
      </p:sp>
      <p:sp>
        <p:nvSpPr>
          <p:cNvPr id="25" name="Text 19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&amp; governance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 &amp; DEPLOYMENT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information never leaves your control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2560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58952" y="178308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758952" y="2331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Managed cloud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58952" y="28529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&amp; lean teams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58952" y="31272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 tenancy, zero-data-retention model terms, full encryption.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46120" y="1600200"/>
            <a:ext cx="2560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02152" y="178308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502152" y="2331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Dedicated private cloud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502152" y="28529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&amp; family offices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502152" y="31272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Single-tenant VPC in your region; your keys, your access rules.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89320" y="1600200"/>
            <a:ext cx="2560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45352" y="178308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45352" y="2331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5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In-boundary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245352" y="28529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sensitivity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245352" y="31272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Self-hosted models inside your perimeter — nothing leaves the network.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02920" y="393192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Family-office grade discretion: named-user access, watermarked exports, and full activity logging on every engagement.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 &amp; deployment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MODEL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 per deal — not per seat you rarely use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8138160" cy="457200"/>
          </a:xfrm>
          <a:prstGeom prst="rect">
            <a:avLst/>
          </a:prstGeom>
          <a:solidFill>
            <a:srgbClr val="16213E"/>
          </a:solidFill>
          <a:ln/>
        </p:spPr>
      </p:sp>
      <p:sp>
        <p:nvSpPr>
          <p:cNvPr id="5" name="Text 3"/>
          <p:cNvSpPr/>
          <p:nvPr/>
        </p:nvSpPr>
        <p:spPr>
          <a:xfrm>
            <a:off x="612648" y="160020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Offering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2532888" y="160020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813048" y="16002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covers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104888" y="160020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02920" y="2057400"/>
            <a:ext cx="8138160" cy="56692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612648" y="205740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Diligence sprint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2532888" y="2057400"/>
            <a:ext cx="1097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deal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813048" y="205740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Verdict pack on one target, delivered in days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104888" y="2057400"/>
            <a:ext cx="1463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Scoped to deal size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" y="2624328"/>
            <a:ext cx="8138160" cy="566928"/>
          </a:xfrm>
          <a:prstGeom prst="rect">
            <a:avLst/>
          </a:prstGeom>
          <a:solidFill>
            <a:srgbClr val="E7EEF4"/>
          </a:solidFill>
          <a:ln/>
        </p:spPr>
      </p:sp>
      <p:sp>
        <p:nvSpPr>
          <p:cNvPr id="15" name="Text 13"/>
          <p:cNvSpPr/>
          <p:nvPr/>
        </p:nvSpPr>
        <p:spPr>
          <a:xfrm>
            <a:off x="612648" y="2624328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 licence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32888" y="2624328"/>
            <a:ext cx="1097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813048" y="2624328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Unlimited-style access for active funds &amp; platforms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104888" y="2624328"/>
            <a:ext cx="1463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6+ deals / year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02920" y="3191256"/>
            <a:ext cx="8138160" cy="56692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612648" y="3191256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Ascend engagement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2532888" y="3191256"/>
            <a:ext cx="1097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asset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813048" y="3191256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plan &amp; value-creation roadmap post-close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104888" y="3191256"/>
            <a:ext cx="1463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Bundled or standalone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02920" y="3922776"/>
            <a:ext cx="8138160" cy="658368"/>
          </a:xfrm>
          <a:prstGeom prst="roundRect">
            <a:avLst>
              <a:gd name="adj" fmla="val 11111"/>
            </a:avLst>
          </a:prstGeom>
          <a:solidFill>
            <a:srgbClr val="16213E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777240" y="3922776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Anchored to what it replaces: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fraction of an advisory-led DD engagement, delivered in days instead of weeks — with your team's judgement kept at the centre.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model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1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2743200"/>
            <a:ext cx="4206240" cy="4206240"/>
          </a:xfrm>
          <a:prstGeom prst="ellipse">
            <a:avLst/>
          </a:prstGeom>
          <a:solidFill>
            <a:srgbClr val="1E2A4A"/>
          </a:solidFill>
          <a:ln/>
        </p:spPr>
      </p:sp>
      <p:sp>
        <p:nvSpPr>
          <p:cNvPr id="3" name="Shape 1"/>
          <p:cNvSpPr/>
          <p:nvPr/>
        </p:nvSpPr>
        <p:spPr>
          <a:xfrm>
            <a:off x="7680960" y="-1371600"/>
            <a:ext cx="3291840" cy="3291840"/>
          </a:xfrm>
          <a:prstGeom prst="ellipse">
            <a:avLst/>
          </a:prstGeom>
          <a:solidFill>
            <a:srgbClr val="8F4A2B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566928"/>
            <a:ext cx="731520" cy="73152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768096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08760" y="658368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A SHADOW DILIGENCE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15544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Judge it on a live deal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566928" y="2514600"/>
            <a:ext cx="7223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transaction currently in diligence. Verdict runs in parallel with your existing process — same data room, same timeline — and you compare the packs side by side. If it doesn't sharpen the decision, you'll know within a week.</a:t>
            </a:r>
            <a:endParaRPr lang="en-US" sz="13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977640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60120" y="3959352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LLP</a:t>
            </a:r>
            <a:pPr indent="0" marL="0">
              <a:buNone/>
            </a:pPr>
            <a:r>
              <a:rPr lang="en-US" sz="12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  ·  capital@mazi.llp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DILIGENCE PROBLEM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 diligence and deal speed pull in opposite directions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Exclusivity windows are short, data rooms are large, and expert bandwidth is the scarcest asset in the fund. The result: diligence is either slow and expensive, or fast and shallow — and both lose deals or miss risks.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240280"/>
            <a:ext cx="25603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58952" y="2487168"/>
            <a:ext cx="676656" cy="676656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832" y="2670048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8952" y="3291840"/>
            <a:ext cx="2121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6–12 weeks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58952" y="3657600"/>
            <a:ext cx="21214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advisory-led commercial DD cycle — often longer than the exclusivity window itself.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46120" y="2240280"/>
            <a:ext cx="25603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502152" y="2487168"/>
            <a:ext cx="676656" cy="676656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032" y="2670048"/>
            <a:ext cx="310896" cy="31089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02152" y="3291840"/>
            <a:ext cx="2121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US$100–500k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502152" y="3657600"/>
            <a:ext cx="21214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cost of a single outsourced commercial-DD engagement at advisory-firm rates.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5989320" y="2240280"/>
            <a:ext cx="25603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45352" y="2487168"/>
            <a:ext cx="676656" cy="676656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232" y="2670048"/>
            <a:ext cx="310896" cy="31089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45352" y="3291840"/>
            <a:ext cx="2121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Shallow under pressure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245352" y="3657600"/>
            <a:ext cx="21214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time runs out, coverage shrinks — and the risks that kill returns hide in the unread documents.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diligence problem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21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SUITE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MAZI CAPITAL — two engines from decision to value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3977640" cy="2743200"/>
          </a:xfrm>
          <a:prstGeom prst="roundRect">
            <a:avLst>
              <a:gd name="adj" fmla="val 2667"/>
            </a:avLst>
          </a:prstGeom>
          <a:solidFill>
            <a:srgbClr val="1E2A4A"/>
          </a:solidFill>
          <a:ln/>
          <a:effectLst>
            <a:outerShdw sx="100000" sy="100000" kx="0" ky="0" algn="bl" rotWithShape="0" blurRad="114300" dist="38100" dir="5400000">
              <a:srgbClr val="0A102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47088"/>
            <a:ext cx="777240" cy="7772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" y="2057400"/>
            <a:ext cx="356616" cy="3566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19202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VERDICT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783080" y="232257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822960" y="2880360"/>
            <a:ext cx="3337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diligence engine: ingests the data room and runs technical, commercial, financial and legal workstreams in parallel — producing a grounded, source-cited IC memo, risk register and valuation context in days.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663440" y="1554480"/>
            <a:ext cx="3977640" cy="2743200"/>
          </a:xfrm>
          <a:prstGeom prst="roundRect">
            <a:avLst>
              <a:gd name="adj" fmla="val 2667"/>
            </a:avLst>
          </a:prstGeom>
          <a:solidFill>
            <a:srgbClr val="1E2A4A"/>
          </a:solidFill>
          <a:ln/>
          <a:effectLst>
            <a:outerShdw sx="100000" sy="100000" kx="0" ky="0" algn="bl" rotWithShape="0" blurRad="114300" dist="38100" dir="5400000">
              <a:srgbClr val="0A1020">
                <a:alpha val="2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983480" y="1847088"/>
            <a:ext cx="777240" cy="7772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792" y="2057400"/>
            <a:ext cx="356616" cy="3566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943600" y="19202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ASCEND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5943600" y="232257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value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4983480" y="2880360"/>
            <a:ext cx="3337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strategy engine: converts diligence findings into a 100-day plan and value-creation roadmap — initiatives, owners, KPIs and governance cadence for the asset you just backed.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502920" y="446227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the same NEORON engine that reads 200-page tenders and DPRs for the infrastructure market — the hardest documents in private markets.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57200" cy="457200"/>
          </a:xfrm>
          <a:prstGeom prst="ellipse">
            <a:avLst/>
          </a:prstGeom>
          <a:solidFill>
            <a:srgbClr val="B4653F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9728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VERDICT · HOW IT WORKS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9728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room in, decision pack out — in days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1536192" cy="23774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67512" y="18470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67512" y="237744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Ingest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67512" y="2724912"/>
            <a:ext cx="12435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room, CIM, model, contracts — indexed with a gap list on day one.</a:t>
            </a:r>
            <a:endParaRPr lang="en-US" sz="98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3684" y="2697480"/>
            <a:ext cx="137160" cy="13716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167128" y="1691640"/>
            <a:ext cx="1536192" cy="23774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2331720" y="18470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331720" y="237744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Decompose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2331720" y="2724912"/>
            <a:ext cx="12435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workplan is scoped to your thesis, cheque size and mandate.</a:t>
            </a:r>
            <a:endParaRPr lang="en-US" sz="98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892" y="2697480"/>
            <a:ext cx="137160" cy="1371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3831336" y="1691640"/>
            <a:ext cx="1536192" cy="23774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3995928" y="18470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Text 14"/>
          <p:cNvSpPr/>
          <p:nvPr/>
        </p:nvSpPr>
        <p:spPr>
          <a:xfrm>
            <a:off x="3995928" y="237744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Investigate</a:t>
            </a:r>
            <a:endParaRPr lang="en-US" sz="1450" dirty="0"/>
          </a:p>
        </p:txBody>
      </p:sp>
      <p:sp>
        <p:nvSpPr>
          <p:cNvPr id="19" name="Text 15"/>
          <p:cNvSpPr/>
          <p:nvPr/>
        </p:nvSpPr>
        <p:spPr>
          <a:xfrm>
            <a:off x="3995928" y="2724912"/>
            <a:ext cx="12435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 agents run technical, commercial, financial and legal workstreams in parallel.</a:t>
            </a:r>
            <a:endParaRPr lang="en-US" sz="98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100" y="2697480"/>
            <a:ext cx="137160" cy="137160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5495544" y="1691640"/>
            <a:ext cx="1536192" cy="23774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2" name="Text 17"/>
          <p:cNvSpPr/>
          <p:nvPr/>
        </p:nvSpPr>
        <p:spPr>
          <a:xfrm>
            <a:off x="5660136" y="18470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Text 18"/>
          <p:cNvSpPr/>
          <p:nvPr/>
        </p:nvSpPr>
        <p:spPr>
          <a:xfrm>
            <a:off x="5660136" y="237744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5660136" y="2724912"/>
            <a:ext cx="12435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devil's-advocate pass builds the bear case and attacks the assumptions.</a:t>
            </a:r>
            <a:endParaRPr lang="en-US" sz="98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308" y="2697480"/>
            <a:ext cx="137160" cy="137160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7159752" y="1691640"/>
            <a:ext cx="1536192" cy="23774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7" name="Text 21"/>
          <p:cNvSpPr/>
          <p:nvPr/>
        </p:nvSpPr>
        <p:spPr>
          <a:xfrm>
            <a:off x="7324344" y="18470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E9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Text 22"/>
          <p:cNvSpPr/>
          <p:nvPr/>
        </p:nvSpPr>
        <p:spPr>
          <a:xfrm>
            <a:off x="7324344" y="237744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Synthesise</a:t>
            </a:r>
            <a:endParaRPr lang="en-US" sz="1450" dirty="0"/>
          </a:p>
        </p:txBody>
      </p:sp>
      <p:sp>
        <p:nvSpPr>
          <p:cNvPr id="29" name="Text 23"/>
          <p:cNvSpPr/>
          <p:nvPr/>
        </p:nvSpPr>
        <p:spPr>
          <a:xfrm>
            <a:off x="7324344" y="2724912"/>
            <a:ext cx="12435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memo, risk register and valuation context — every figure cited to source.</a:t>
            </a:r>
            <a:endParaRPr lang="en-US" sz="980" dirty="0"/>
          </a:p>
        </p:txBody>
      </p:sp>
      <p:sp>
        <p:nvSpPr>
          <p:cNvPr id="30" name="Text 24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checkpoints at every gate — the deal team reviews, redirects and signs off. The system assembles evidence; your professionals decide.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32" name="Text 26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Verdict · workflow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VERDICT · UNDER THE HOOD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full diligence bench, working in parallel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1700784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816" y="1828800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1700784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analyst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85800" y="2249424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 financials, normalises EBITDA, tests unit economics and the model.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587752" y="1554480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2770632" y="1700784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648" y="1828800"/>
            <a:ext cx="201168" cy="2011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19272" y="1700784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analyst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2770632" y="2249424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Sizes TAM bottom-up, maps competitors, tests moat and pricing power.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4672584" y="1554480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855464" y="1700784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480" y="1828800"/>
            <a:ext cx="201168" cy="2011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404104" y="1700784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assessor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4855464" y="2249424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Stack, scalability, IP and tech debt; OEM and engineering risk on assets.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6757416" y="1554480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940296" y="1700784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8312" y="1828800"/>
            <a:ext cx="201168" cy="20116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88936" y="1700784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 red-flag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6940296" y="2249424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Change-of-control, litigation, IP and compliance flags across contracts.</a:t>
            </a:r>
            <a:endParaRPr lang="en-US" sz="900" dirty="0"/>
          </a:p>
        </p:txBody>
      </p:sp>
      <p:sp>
        <p:nvSpPr>
          <p:cNvPr id="24" name="Shape 18"/>
          <p:cNvSpPr/>
          <p:nvPr/>
        </p:nvSpPr>
        <p:spPr>
          <a:xfrm>
            <a:off x="502920" y="3035808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685800" y="3182112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" y="3310128"/>
            <a:ext cx="201168" cy="20116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234440" y="3182112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finance</a:t>
            </a:r>
            <a:endParaRPr lang="en-US" sz="1150" dirty="0"/>
          </a:p>
        </p:txBody>
      </p:sp>
      <p:sp>
        <p:nvSpPr>
          <p:cNvPr id="28" name="Text 21"/>
          <p:cNvSpPr/>
          <p:nvPr/>
        </p:nvSpPr>
        <p:spPr>
          <a:xfrm>
            <a:off x="685800" y="3730752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PPAs, EPC terms, land, evacuation, tariffs, DSCR — the infra specialist.</a:t>
            </a:r>
            <a:endParaRPr lang="en-US" sz="900" dirty="0"/>
          </a:p>
        </p:txBody>
      </p:sp>
      <p:sp>
        <p:nvSpPr>
          <p:cNvPr id="29" name="Shape 22"/>
          <p:cNvSpPr/>
          <p:nvPr/>
        </p:nvSpPr>
        <p:spPr>
          <a:xfrm>
            <a:off x="2587752" y="3035808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2770632" y="3182112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648" y="3310128"/>
            <a:ext cx="201168" cy="20116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319272" y="3182112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IC-memo synthesiser</a:t>
            </a:r>
            <a:endParaRPr lang="en-US" sz="1150" dirty="0"/>
          </a:p>
        </p:txBody>
      </p:sp>
      <p:sp>
        <p:nvSpPr>
          <p:cNvPr id="33" name="Text 25"/>
          <p:cNvSpPr/>
          <p:nvPr/>
        </p:nvSpPr>
        <p:spPr>
          <a:xfrm>
            <a:off x="2770632" y="3730752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Assembles the memo in your template, every claim cited to source.</a:t>
            </a:r>
            <a:endParaRPr lang="en-US" sz="900" dirty="0"/>
          </a:p>
        </p:txBody>
      </p:sp>
      <p:sp>
        <p:nvSpPr>
          <p:cNvPr id="34" name="Shape 26"/>
          <p:cNvSpPr/>
          <p:nvPr/>
        </p:nvSpPr>
        <p:spPr>
          <a:xfrm>
            <a:off x="4672584" y="3035808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35" name="Shape 27"/>
          <p:cNvSpPr/>
          <p:nvPr/>
        </p:nvSpPr>
        <p:spPr>
          <a:xfrm>
            <a:off x="4855464" y="3182112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3480" y="3310128"/>
            <a:ext cx="201168" cy="20116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404104" y="3182112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Devil's advocate</a:t>
            </a:r>
            <a:endParaRPr lang="en-US" sz="1150" dirty="0"/>
          </a:p>
        </p:txBody>
      </p:sp>
      <p:sp>
        <p:nvSpPr>
          <p:cNvPr id="38" name="Text 29"/>
          <p:cNvSpPr/>
          <p:nvPr/>
        </p:nvSpPr>
        <p:spPr>
          <a:xfrm>
            <a:off x="4855464" y="3730752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the bear case, attacks assumptions, flags CIM-vs-accounts conflicts.</a:t>
            </a:r>
            <a:endParaRPr lang="en-US" sz="900" dirty="0"/>
          </a:p>
        </p:txBody>
      </p:sp>
      <p:sp>
        <p:nvSpPr>
          <p:cNvPr id="39" name="Shape 30"/>
          <p:cNvSpPr/>
          <p:nvPr/>
        </p:nvSpPr>
        <p:spPr>
          <a:xfrm>
            <a:off x="6757416" y="3035808"/>
            <a:ext cx="1938528" cy="1353312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40" name="Shape 31"/>
          <p:cNvSpPr/>
          <p:nvPr/>
        </p:nvSpPr>
        <p:spPr>
          <a:xfrm>
            <a:off x="6940296" y="3182112"/>
            <a:ext cx="457200" cy="457200"/>
          </a:xfrm>
          <a:prstGeom prst="ellipse">
            <a:avLst/>
          </a:prstGeom>
          <a:solidFill>
            <a:srgbClr val="16213E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4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8312" y="3310128"/>
            <a:ext cx="201168" cy="201168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7488936" y="3182112"/>
            <a:ext cx="1170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11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planning</a:t>
            </a:r>
            <a:endParaRPr lang="en-US" sz="1150" dirty="0"/>
          </a:p>
        </p:txBody>
      </p:sp>
      <p:sp>
        <p:nvSpPr>
          <p:cNvPr id="43" name="Text 33"/>
          <p:cNvSpPr/>
          <p:nvPr/>
        </p:nvSpPr>
        <p:spPr>
          <a:xfrm>
            <a:off x="6940296" y="3730752"/>
            <a:ext cx="16093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Severity-ranked risk register and the post-close 100-day plan inputs.</a:t>
            </a:r>
            <a:endParaRPr lang="en-US" sz="900" dirty="0"/>
          </a:p>
        </p:txBody>
      </p:sp>
      <p:sp>
        <p:nvSpPr>
          <p:cNvPr id="44" name="Text 34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45" name="Text 35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bench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VERDICT · WHAT YOU RECEIVE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decision pack your IC can interrogate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08760"/>
            <a:ext cx="411480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6916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PACK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31520" y="2057400"/>
            <a:ext cx="3703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4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/ investment memo draft — thesis, financials, returns, risks, bear case</a:t>
            </a:r>
            <a:endParaRPr lang="en-US" sz="1150" dirty="0"/>
          </a:p>
          <a:p>
            <a:pPr marL="177800" indent="-1778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4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Severity-ranked risk register with mitigants</a:t>
            </a:r>
            <a:endParaRPr lang="en-US" sz="1150" dirty="0"/>
          </a:p>
          <a:p>
            <a:pPr marL="177800" indent="-1778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4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context — comparables, precedents, sensitivity framing</a:t>
            </a:r>
            <a:endParaRPr lang="en-US" sz="1150" dirty="0"/>
          </a:p>
          <a:p>
            <a:pPr marL="177800" indent="-1778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4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Management-meeting question sets per workstream</a:t>
            </a:r>
            <a:endParaRPr lang="en-US" sz="1150" dirty="0"/>
          </a:p>
          <a:p>
            <a:pPr marL="177800" indent="-1778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4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Data-room gap list and follow-up request tracker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800600" y="1508760"/>
            <a:ext cx="3840480" cy="2834640"/>
          </a:xfrm>
          <a:prstGeom prst="roundRect">
            <a:avLst>
              <a:gd name="adj" fmla="val 2581"/>
            </a:avLst>
          </a:prstGeom>
          <a:solidFill>
            <a:srgbClr val="16213E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0" y="16916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GOVERNANCE</a:t>
            </a:r>
            <a:endParaRPr lang="en-US" sz="10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2121408"/>
            <a:ext cx="237744" cy="2377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349240" y="21031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Cited to source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349240" y="237744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figure and claim traces to a document, page and clause.</a:t>
            </a:r>
            <a:endParaRPr lang="en-US" sz="10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871216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49240" y="285292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Balanced by design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349240" y="31272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bear case is mandatory, not optional — no advocacy memos.</a:t>
            </a:r>
            <a:endParaRPr lang="en-US" sz="10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621024"/>
            <a:ext cx="237744" cy="23774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349240" y="36027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5349240" y="3877056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evidence trail stands behind the IC paper and board file.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 pack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EDGE NO GENERIC TOOL HAS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Project-finance diligence, native to the engine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AI diligence tools read SaaS data rooms. They do not understand a power-purchase agreement, an EPC contract or a DPR. Our engine was built reading exactly these documents on the tender side — so project and platform deals are home turf.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194560"/>
            <a:ext cx="39776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04088" y="2414016"/>
            <a:ext cx="548640" cy="5486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2569464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232257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PPA &amp; offtake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417320" y="2651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Tariff structure, indexation, offtaker credit, termination and must-run risk.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617720" y="2194560"/>
            <a:ext cx="39776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18888" y="2414016"/>
            <a:ext cx="548640" cy="5486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336" y="2569464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32120" y="232257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EPC &amp; O&amp;M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532120" y="2651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Liquidated damages, completion guarantees, warranty and interface risk.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02920" y="3337560"/>
            <a:ext cx="39776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04088" y="3557016"/>
            <a:ext cx="548640" cy="5486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" y="3712464"/>
            <a:ext cx="237744" cy="23774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17320" y="346557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 &amp; evacuation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1417320" y="3794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Title, encumbrance, right-of-way, interconnection and transmission risk.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4617720" y="3337560"/>
            <a:ext cx="39776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4818888" y="3557016"/>
            <a:ext cx="548640" cy="548640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3712464"/>
            <a:ext cx="237744" cy="23774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532120" y="346557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Cash-flow reality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5532120" y="3794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DSCR under P50/P75/P90 resource cases, tariff and curtailment stress.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infrastructure edge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57200" cy="457200"/>
          </a:xfrm>
          <a:prstGeom prst="ellipse">
            <a:avLst/>
          </a:prstGeom>
          <a:solidFill>
            <a:srgbClr val="B4653F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97280" y="47548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ASCEND · AFTER THE CHEQUE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97280" y="713232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diligence findings to a 100-day plan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097280" y="1481328"/>
            <a:ext cx="7543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findings that justified the deal become the plan that delivers it. Ascend converts Verdict's evidence into a value-creation roadmap — so day one starts with a plan, not a blank page.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97280" y="2377440"/>
            <a:ext cx="2377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35024" y="2606040"/>
            <a:ext cx="603504" cy="603504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760" y="2779776"/>
            <a:ext cx="256032" cy="25603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35024" y="3310128"/>
            <a:ext cx="1975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plan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335024" y="3639312"/>
            <a:ext cx="1975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Sequenced initiatives from the diligence risk register and upside map.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639312" y="2377440"/>
            <a:ext cx="2377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877056" y="2606040"/>
            <a:ext cx="603504" cy="603504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792" y="2779776"/>
            <a:ext cx="256032" cy="25603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877056" y="3310128"/>
            <a:ext cx="1975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Owners &amp; KPIs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3877056" y="3639312"/>
            <a:ext cx="1975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initiative chartered with an owner, a metric and a milestone.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181344" y="2377440"/>
            <a:ext cx="2377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1020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419088" y="2606040"/>
            <a:ext cx="603504" cy="603504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4" y="2779776"/>
            <a:ext cx="256032" cy="25603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19088" y="3310128"/>
            <a:ext cx="1975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cadence</a:t>
            </a:r>
            <a:endParaRPr lang="en-US" sz="1450" dirty="0"/>
          </a:p>
        </p:txBody>
      </p:sp>
      <p:sp>
        <p:nvSpPr>
          <p:cNvPr id="21" name="Text 16"/>
          <p:cNvSpPr/>
          <p:nvPr/>
        </p:nvSpPr>
        <p:spPr>
          <a:xfrm>
            <a:off x="6419088" y="3639312"/>
            <a:ext cx="1975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Board-pack structure and review rhythm for the first year of ownership.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502920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</a:t>
            </a:r>
            <a:pPr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powered by NEORON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594360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Ascend · value creation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1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B46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TWO-SIDED ADVANTAGE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flow that arrives diligence-ready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MAZI CAPITAL also advises founders — preparing their strategy, financial models and data rooms to the same standard Verdict tests against. For our investor clients, that means a curated stream of targets whose documentation is already structured, stress-tested and gap-checked.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228600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1E2A4A"/>
          </a:solidFill>
          <a:ln/>
          <a:effectLst>
            <a:outerShdw sx="100000" sy="100000" kx="0" ky="0" algn="bl" rotWithShape="0" blurRad="114300" dist="38100" dir="5400000">
              <a:srgbClr val="0A102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40664" y="2505456"/>
            <a:ext cx="566928" cy="566928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" y="2670048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0664" y="3182112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Advised founders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0664" y="34747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 prepared on the advisory side — strategy, model and data room built to institutional standard.</a:t>
            </a:r>
            <a:endParaRPr lang="en-US" sz="98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392" y="3108960"/>
            <a:ext cx="164592" cy="164592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310128" y="228600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1E2A4A"/>
          </a:solidFill>
          <a:ln/>
          <a:effectLst>
            <a:outerShdw sx="100000" sy="100000" kx="0" ky="0" algn="bl" rotWithShape="0" blurRad="114300" dist="38100" dir="5400000">
              <a:srgbClr val="0A1020">
                <a:alpha val="25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547872" y="2505456"/>
            <a:ext cx="566928" cy="566928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464" y="2670048"/>
            <a:ext cx="237744" cy="2377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547872" y="3182112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Qualified pipeline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3547872" y="34747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founder consent, readiness-vetted companies are introduced to investors whose mandate they fit.</a:t>
            </a:r>
            <a:endParaRPr lang="en-US" sz="98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108960"/>
            <a:ext cx="164592" cy="164592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117336" y="228600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1E2A4A"/>
          </a:solidFill>
          <a:ln/>
          <a:effectLst>
            <a:outerShdw sx="100000" sy="100000" kx="0" ky="0" algn="bl" rotWithShape="0" blurRad="114300" dist="38100" dir="5400000">
              <a:srgbClr val="0A1020">
                <a:alpha val="25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6355080" y="2505456"/>
            <a:ext cx="566928" cy="566928"/>
          </a:xfrm>
          <a:prstGeom prst="ellipse">
            <a:avLst/>
          </a:prstGeom>
          <a:solidFill>
            <a:srgbClr val="B4653F"/>
          </a:solidFill>
          <a:ln/>
          <a:effectLst>
            <a:outerShdw sx="100000" sy="100000" kx="0" ky="0" algn="bl" rotWithShape="0" blurRad="76200" dist="25400" dir="5400000">
              <a:srgbClr val="0A1020">
                <a:alpha val="16000"/>
              </a:srgbClr>
            </a:outerShdw>
          </a:effectLst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72" y="2670048"/>
            <a:ext cx="237744" cy="23774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355080" y="3182112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Faster diligence</a:t>
            </a:r>
            <a:endParaRPr lang="en-US" sz="1400" dirty="0"/>
          </a:p>
        </p:txBody>
      </p:sp>
      <p:sp>
        <p:nvSpPr>
          <p:cNvPr id="21" name="Text 14"/>
          <p:cNvSpPr/>
          <p:nvPr/>
        </p:nvSpPr>
        <p:spPr>
          <a:xfrm>
            <a:off x="6355080" y="34747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8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Standardised data rooms mean Verdict runs in days — and your team spends time on judgement, not chasing files.</a:t>
            </a:r>
            <a:endParaRPr lang="en-US" sz="980" dirty="0"/>
          </a:p>
        </p:txBody>
      </p:sp>
      <p:sp>
        <p:nvSpPr>
          <p:cNvPr id="22" name="Text 15"/>
          <p:cNvSpPr/>
          <p:nvPr/>
        </p:nvSpPr>
        <p:spPr>
          <a:xfrm>
            <a:off x="502920" y="4434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8A9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information barriers separate the advisory and diligence sides; introductions happen only with the founder's consent, and every engagement is disclosed.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MAZI CAPITAL — for Investors</dc:title>
  <dc:subject>PptxGenJS Presentation</dc:subject>
  <dc:creator>MAZI LLP</dc:creator>
  <cp:lastModifiedBy>MAZI LLP</cp:lastModifiedBy>
  <cp:revision>1</cp:revision>
  <dcterms:created xsi:type="dcterms:W3CDTF">2026-07-15T15:09:22Z</dcterms:created>
  <dcterms:modified xsi:type="dcterms:W3CDTF">2026-07-15T15:09:22Z</dcterms:modified>
</cp:coreProperties>
</file>